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9" r:id="rId13"/>
    <p:sldId id="271" r:id="rId14"/>
    <p:sldId id="268" r:id="rId15"/>
    <p:sldId id="275" r:id="rId16"/>
    <p:sldId id="276" r:id="rId17"/>
    <p:sldId id="274" r:id="rId18"/>
    <p:sldId id="277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9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A97941F-EB7F-462B-92A0-DC610058AACC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9626381B-CDE5-4EA4-8FCC-C2C92F76764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America Moves to the City (1865 – 1900)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Lust for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Who helped influence and spread education?</a:t>
            </a:r>
          </a:p>
          <a:p>
            <a:pPr lvl="1"/>
            <a:r>
              <a:rPr lang="en-US" dirty="0" smtClean="0"/>
              <a:t>Horace Mann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By 1900, high schools were increasing drastically</a:t>
            </a:r>
          </a:p>
          <a:p>
            <a:pPr lvl="1"/>
            <a:r>
              <a:rPr lang="en-US" dirty="0" smtClean="0"/>
              <a:t>Free textbooks supported by taxpayers</a:t>
            </a:r>
          </a:p>
          <a:p>
            <a:pPr lvl="1"/>
            <a:r>
              <a:rPr lang="en-US" dirty="0" smtClean="0"/>
              <a:t>Private Religious schools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Illiteracy rates dropped from 20% in 1870 to 10.7% in </a:t>
            </a:r>
            <a:r>
              <a:rPr lang="en-US" dirty="0" smtClean="0"/>
              <a:t>1900</a:t>
            </a:r>
            <a:endParaRPr lang="en-US" dirty="0"/>
          </a:p>
        </p:txBody>
      </p:sp>
      <p:pic>
        <p:nvPicPr>
          <p:cNvPr id="7" name="Picture 2" descr="http://joan.colorado.edu/img/Size3/UCVISC-1-NA/1525/18907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676400"/>
            <a:ext cx="5410200" cy="359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58" y="1103174"/>
            <a:ext cx="8632684" cy="465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African Americans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Booker T.:</a:t>
            </a:r>
          </a:p>
          <a:p>
            <a:pPr lvl="1"/>
            <a:r>
              <a:rPr lang="en-US" dirty="0" smtClean="0"/>
              <a:t>Ex slave, believed Blacks should be educated in trades so they could gain self-respect and economic security</a:t>
            </a:r>
          </a:p>
          <a:p>
            <a:pPr lvl="1"/>
            <a:r>
              <a:rPr lang="en-US" dirty="0" smtClean="0"/>
              <a:t>Labeled “</a:t>
            </a:r>
            <a:r>
              <a:rPr lang="en-US" dirty="0" err="1" smtClean="0"/>
              <a:t>Accommodationist</a:t>
            </a:r>
            <a:r>
              <a:rPr lang="en-US" dirty="0" smtClean="0"/>
              <a:t>” – someone who seeks compromise</a:t>
            </a:r>
          </a:p>
          <a:p>
            <a:pPr lvl="1"/>
            <a:r>
              <a:rPr lang="en-US" dirty="0" smtClean="0"/>
              <a:t>Called “Uncle Tom” by W.E.B. Du Bois</a:t>
            </a:r>
            <a:endParaRPr lang="en-US" dirty="0"/>
          </a:p>
          <a:p>
            <a:r>
              <a:rPr lang="en-US" dirty="0" smtClean="0"/>
              <a:t>W.E.B.:</a:t>
            </a:r>
          </a:p>
          <a:p>
            <a:pPr lvl="1"/>
            <a:r>
              <a:rPr lang="en-US" dirty="0" smtClean="0"/>
              <a:t>Ph.D. from Harvard </a:t>
            </a:r>
          </a:p>
          <a:p>
            <a:pPr lvl="2"/>
            <a:r>
              <a:rPr lang="en-US" dirty="0" smtClean="0"/>
              <a:t>(“The honor I assure you, was Harvard’s)</a:t>
            </a:r>
          </a:p>
          <a:p>
            <a:pPr lvl="1"/>
            <a:r>
              <a:rPr lang="en-US" dirty="0" smtClean="0"/>
              <a:t>Demanded immediate political equality for Blacks</a:t>
            </a:r>
          </a:p>
          <a:p>
            <a:pPr lvl="1"/>
            <a:r>
              <a:rPr lang="en-US" dirty="0" smtClean="0"/>
              <a:t>Helped found NAACP</a:t>
            </a:r>
          </a:p>
          <a:p>
            <a:r>
              <a:rPr lang="en-US" dirty="0" smtClean="0"/>
              <a:t>Differences “reflected the contrasting life experiences of southern and northern Blacks”</a:t>
            </a:r>
          </a:p>
          <a:p>
            <a:endParaRPr lang="en-US" dirty="0"/>
          </a:p>
        </p:txBody>
      </p:sp>
      <p:pic>
        <p:nvPicPr>
          <p:cNvPr id="1026" name="Picture 2" descr="https://encrypted-tbn1.gstatic.com/images?q=tbn:ANd9GcQk5EiaUpp5SVMwVV53FDbPBCrM37w9Az48c-cyinbx6FkXo4S0i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891" y="2895600"/>
            <a:ext cx="16764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encrypted-tbn0.gstatic.com/images?q=tbn:ANd9GcRZK3eYDhVRbPoXcm9UwbceLAczZr73NiHiNRSFzsWyPPL7BRb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295400"/>
            <a:ext cx="21336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7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0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of New Schools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Morrill Act of 1862:</a:t>
            </a:r>
          </a:p>
          <a:p>
            <a:pPr lvl="1"/>
            <a:r>
              <a:rPr lang="en-US" dirty="0" smtClean="0"/>
              <a:t>Granted public land to states for support of education</a:t>
            </a:r>
            <a:endParaRPr lang="en-US" dirty="0"/>
          </a:p>
          <a:p>
            <a:r>
              <a:rPr lang="en-US" dirty="0" smtClean="0"/>
              <a:t>Hatch Act of 1887:</a:t>
            </a:r>
          </a:p>
          <a:p>
            <a:pPr lvl="1"/>
            <a:r>
              <a:rPr lang="en-US" dirty="0" smtClean="0"/>
              <a:t>Provided federal funds for establishment of agricultural experiment stations</a:t>
            </a:r>
            <a:endParaRPr lang="en-US" dirty="0"/>
          </a:p>
          <a:p>
            <a:r>
              <a:rPr lang="en-US" dirty="0" smtClean="0"/>
              <a:t>New colleges and Universities develop</a:t>
            </a:r>
          </a:p>
          <a:p>
            <a:pPr lvl="1"/>
            <a:r>
              <a:rPr lang="en-US" dirty="0" smtClean="0"/>
              <a:t>Cornell</a:t>
            </a:r>
          </a:p>
          <a:p>
            <a:pPr lvl="1"/>
            <a:r>
              <a:rPr lang="en-US" dirty="0" smtClean="0"/>
              <a:t>Johns Hopkins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Role of the Press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u="sng" dirty="0" smtClean="0"/>
              <a:t>Sensationalism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Public </a:t>
            </a:r>
            <a:r>
              <a:rPr lang="en-US" dirty="0"/>
              <a:t>interested in sex, scandal, and </a:t>
            </a:r>
            <a:r>
              <a:rPr lang="en-US" dirty="0" smtClean="0"/>
              <a:t>human interest stories</a:t>
            </a:r>
          </a:p>
          <a:p>
            <a:endParaRPr lang="en-US" dirty="0" smtClean="0"/>
          </a:p>
          <a:p>
            <a:r>
              <a:rPr lang="en-US" dirty="0" smtClean="0"/>
              <a:t>Yellow Journalism:</a:t>
            </a:r>
          </a:p>
          <a:p>
            <a:pPr lvl="1"/>
            <a:r>
              <a:rPr lang="en-US" dirty="0" smtClean="0"/>
              <a:t>Exaggerating/making up stories to sell newspapers</a:t>
            </a:r>
          </a:p>
          <a:p>
            <a:pPr lvl="1"/>
            <a:r>
              <a:rPr lang="en-US" dirty="0" smtClean="0"/>
              <a:t>William Randolph Hearst &amp; Joseph Pulitzer</a:t>
            </a:r>
            <a:endParaRPr lang="en-US" dirty="0"/>
          </a:p>
          <a:p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20782"/>
            <a:ext cx="5791200" cy="6583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771525"/>
            <a:ext cx="5791200" cy="5314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42" dur="1"/>
                                        <p:tgtEl>
                                          <p:spTgt spid="819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8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Books and Authors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Edward Bellamy:</a:t>
            </a:r>
          </a:p>
          <a:p>
            <a:pPr lvl="1"/>
            <a:r>
              <a:rPr lang="en-US" i="1" dirty="0" smtClean="0"/>
              <a:t>Looking Backward</a:t>
            </a:r>
            <a:r>
              <a:rPr lang="en-US" dirty="0" smtClean="0"/>
              <a:t>, government nationalized big business to serve interest of public</a:t>
            </a:r>
            <a:endParaRPr lang="en-US" i="1" dirty="0"/>
          </a:p>
          <a:p>
            <a:r>
              <a:rPr lang="en-US" dirty="0" smtClean="0"/>
              <a:t>Victoria Woodhull:</a:t>
            </a:r>
          </a:p>
          <a:p>
            <a:pPr lvl="1"/>
            <a:r>
              <a:rPr lang="en-US" i="1" dirty="0" smtClean="0"/>
              <a:t>Woodhull and </a:t>
            </a:r>
            <a:r>
              <a:rPr lang="en-US" i="1" dirty="0" err="1" smtClean="0"/>
              <a:t>Claflin’s</a:t>
            </a:r>
            <a:r>
              <a:rPr lang="en-US" i="1" dirty="0" smtClean="0"/>
              <a:t> Weekly</a:t>
            </a:r>
            <a:r>
              <a:rPr lang="en-US" dirty="0" smtClean="0"/>
              <a:t>, belief in free love</a:t>
            </a:r>
          </a:p>
          <a:p>
            <a:r>
              <a:rPr lang="en-US" dirty="0" smtClean="0"/>
              <a:t>Anthony Comstock</a:t>
            </a:r>
          </a:p>
          <a:p>
            <a:pPr lvl="1"/>
            <a:r>
              <a:rPr lang="en-US" dirty="0" smtClean="0"/>
              <a:t>Self-appointed defender of sexual purity</a:t>
            </a:r>
          </a:p>
          <a:p>
            <a:pPr lvl="2"/>
            <a:r>
              <a:rPr lang="en-US" dirty="0" smtClean="0"/>
              <a:t>Together they expose battle of 19</a:t>
            </a:r>
            <a:r>
              <a:rPr lang="en-US" baseline="30000" dirty="0" smtClean="0"/>
              <a:t>th</a:t>
            </a:r>
            <a:r>
              <a:rPr lang="en-US" dirty="0" smtClean="0"/>
              <a:t> century sexual attitudes in America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28600"/>
            <a:ext cx="4316342" cy="6346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Literary Landmarks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Realism</a:t>
            </a:r>
            <a:r>
              <a:rPr lang="en-US" dirty="0" smtClean="0"/>
              <a:t> – sought to document contemporary life and society as it really was, in all its raw and raucous and </a:t>
            </a:r>
            <a:r>
              <a:rPr lang="en-US" dirty="0"/>
              <a:t>s</a:t>
            </a:r>
            <a:r>
              <a:rPr lang="en-US" dirty="0" smtClean="0"/>
              <a:t>ometimes even scandalous detail</a:t>
            </a:r>
          </a:p>
          <a:p>
            <a:pPr lvl="1"/>
            <a:r>
              <a:rPr lang="en-US" dirty="0" smtClean="0"/>
              <a:t>William Dean Howells, </a:t>
            </a:r>
            <a:r>
              <a:rPr lang="en-US" i="1" dirty="0" smtClean="0"/>
              <a:t>Atlantic Monthly</a:t>
            </a:r>
            <a:r>
              <a:rPr lang="en-US" dirty="0" smtClean="0"/>
              <a:t>, </a:t>
            </a:r>
            <a:r>
              <a:rPr lang="en-US" i="1" dirty="0" smtClean="0"/>
              <a:t>The Rise of Silas </a:t>
            </a:r>
            <a:r>
              <a:rPr lang="en-US" i="1" dirty="0" err="1" smtClean="0"/>
              <a:t>Laphan</a:t>
            </a:r>
            <a:endParaRPr lang="en-US" dirty="0" smtClean="0"/>
          </a:p>
          <a:p>
            <a:pPr lvl="1"/>
            <a:r>
              <a:rPr lang="en-US" dirty="0" smtClean="0"/>
              <a:t>Mark Twain (Sam Clemens), </a:t>
            </a:r>
            <a:r>
              <a:rPr lang="en-US" i="1" dirty="0" smtClean="0"/>
              <a:t>Huck Finn</a:t>
            </a:r>
            <a:r>
              <a:rPr lang="en-US" dirty="0" smtClean="0"/>
              <a:t> and </a:t>
            </a:r>
            <a:r>
              <a:rPr lang="en-US" i="1" dirty="0" smtClean="0"/>
              <a:t>Tom Sawyer</a:t>
            </a:r>
            <a:endParaRPr lang="en-US" dirty="0" smtClean="0"/>
          </a:p>
          <a:p>
            <a:r>
              <a:rPr lang="en-US" b="1" dirty="0" smtClean="0"/>
              <a:t>Naturalism</a:t>
            </a:r>
            <a:r>
              <a:rPr lang="en-US" dirty="0" smtClean="0"/>
              <a:t> – examined the determinative influence of heredity and social environments in shaping human culture</a:t>
            </a:r>
          </a:p>
          <a:p>
            <a:pPr lvl="1"/>
            <a:r>
              <a:rPr lang="en-US" dirty="0" smtClean="0"/>
              <a:t>Edith Wharton, Stephen Crane, Jack London</a:t>
            </a:r>
          </a:p>
          <a:p>
            <a:pPr lvl="1"/>
            <a:r>
              <a:rPr lang="en-US" dirty="0" smtClean="0"/>
              <a:t>Frank Norris, </a:t>
            </a:r>
            <a:r>
              <a:rPr lang="en-US" i="1" dirty="0" smtClean="0"/>
              <a:t>The Octopus</a:t>
            </a:r>
            <a:endParaRPr lang="en-US" dirty="0" smtClean="0"/>
          </a:p>
          <a:p>
            <a:r>
              <a:rPr lang="en-US" b="1" dirty="0" smtClean="0"/>
              <a:t>Regionalism</a:t>
            </a:r>
            <a:r>
              <a:rPr lang="en-US" dirty="0" smtClean="0"/>
              <a:t> – aspired to capture the peculiarity, or “local color,” of a particular region, before national standardization bleached its variety away</a:t>
            </a:r>
          </a:p>
          <a:p>
            <a:pPr lvl="1"/>
            <a:r>
              <a:rPr lang="en-US" dirty="0" smtClean="0"/>
              <a:t>Stories of the Gold Rush, black dialect and folklore, feminism, and other chaotic forces of turn-of-the-century life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200"/>
            <a:ext cx="4986960" cy="6346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605" y="1275588"/>
            <a:ext cx="6991350" cy="3552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720555"/>
            <a:ext cx="3371850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488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8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Artistic Triumphs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City Beautiful movement</a:t>
            </a:r>
          </a:p>
          <a:p>
            <a:pPr lvl="1"/>
            <a:r>
              <a:rPr lang="en-US" dirty="0" smtClean="0"/>
              <a:t>Convey a sense of harmony, order, and monumentality</a:t>
            </a:r>
          </a:p>
          <a:p>
            <a:pPr lvl="1"/>
            <a:r>
              <a:rPr lang="en-US" dirty="0" smtClean="0"/>
              <a:t>Copied European styles od classicism and planning ideas of</a:t>
            </a:r>
          </a:p>
          <a:p>
            <a:pPr lvl="2"/>
            <a:r>
              <a:rPr lang="en-US" dirty="0" smtClean="0"/>
              <a:t>Frederick Law Olmsted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175" y="946974"/>
            <a:ext cx="5715000" cy="4286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0" y="1247011"/>
            <a:ext cx="5905500" cy="3686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50" y="918398"/>
            <a:ext cx="6096000" cy="4343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354551"/>
            <a:ext cx="8839200" cy="30956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1354551"/>
            <a:ext cx="8382000" cy="31297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1656" y="804670"/>
            <a:ext cx="5486400" cy="41285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8275" y="1445039"/>
            <a:ext cx="6667500" cy="33337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76437" y="1306162"/>
            <a:ext cx="50006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67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Families, Women, &amp; Reform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 urban era launches divorce era</a:t>
            </a:r>
          </a:p>
          <a:p>
            <a:r>
              <a:rPr lang="en-US" dirty="0" smtClean="0"/>
              <a:t>More children = more mouths to feed</a:t>
            </a:r>
          </a:p>
          <a:p>
            <a:pPr lvl="1"/>
            <a:r>
              <a:rPr lang="en-US" dirty="0" smtClean="0"/>
              <a:t>Birthrates drop, family size shrinks, and marriages delayed</a:t>
            </a:r>
          </a:p>
          <a:p>
            <a:pPr marL="285750" lvl="1" indent="-285750"/>
            <a:r>
              <a:rPr lang="en-US" dirty="0" smtClean="0"/>
              <a:t>Charlotte Perkins Gilman</a:t>
            </a:r>
          </a:p>
          <a:p>
            <a:pPr marL="560070" lvl="2" indent="-285750"/>
            <a:r>
              <a:rPr lang="en-US" i="1" dirty="0" smtClean="0"/>
              <a:t>Women and Economics</a:t>
            </a:r>
            <a:r>
              <a:rPr lang="en-US" dirty="0" smtClean="0"/>
              <a:t>, called on women to abandon their dependent status and contribute to the larger life of the community through productive involvement in the economy</a:t>
            </a:r>
            <a:endParaRPr lang="en-US" i="1" dirty="0"/>
          </a:p>
          <a:p>
            <a:pPr marL="342900" lvl="1" indent="-342900"/>
            <a:r>
              <a:rPr lang="en-US" dirty="0" smtClean="0"/>
              <a:t>National American Women Suffrage Association (NAWSA)</a:t>
            </a:r>
          </a:p>
          <a:p>
            <a:pPr marL="617220" lvl="2" indent="-342900"/>
            <a:r>
              <a:rPr lang="en-US" dirty="0" smtClean="0"/>
              <a:t>Elizabeth Cady Stanton and Susan B. Anthony</a:t>
            </a:r>
          </a:p>
          <a:p>
            <a:pPr marL="617220" lvl="2" indent="-342900"/>
            <a:r>
              <a:rPr lang="en-US" dirty="0" smtClean="0"/>
              <a:t>Carrie Chapman Catt: votes ≠ rural and city life</a:t>
            </a:r>
          </a:p>
          <a:p>
            <a:pPr marL="342900" lvl="2" indent="-342900"/>
            <a:r>
              <a:rPr lang="en-US" dirty="0" smtClean="0"/>
              <a:t>Temperance reformers</a:t>
            </a:r>
          </a:p>
          <a:p>
            <a:pPr marL="617220" lvl="3" indent="-342900"/>
            <a:r>
              <a:rPr lang="en-US" dirty="0" smtClean="0"/>
              <a:t>“the poor man’s club” – nerve racking Civil War days and immigrants increase alcohol sales</a:t>
            </a:r>
          </a:p>
          <a:p>
            <a:pPr marL="891540" lvl="4" indent="-342900"/>
            <a:r>
              <a:rPr lang="en-US" dirty="0" smtClean="0"/>
              <a:t>Woman’s Christian Temperance Union (WCTU)</a:t>
            </a:r>
          </a:p>
          <a:p>
            <a:pPr marL="891540" lvl="4" indent="-342900"/>
            <a:r>
              <a:rPr lang="en-US" dirty="0" smtClean="0"/>
              <a:t>National Prohibition (Eighteenth) Amendment</a:t>
            </a:r>
          </a:p>
          <a:p>
            <a:pPr marL="1165860" lvl="5" indent="-342900"/>
            <a:r>
              <a:rPr lang="en-US" dirty="0" smtClean="0"/>
              <a:t>Temporary relief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703" y="152400"/>
            <a:ext cx="6145301" cy="63464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51" y="365781"/>
            <a:ext cx="7206097" cy="63464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509" y="255757"/>
            <a:ext cx="2840982" cy="634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5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5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0" dur="2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5" dur="2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Business of Amusement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P. Barnum and J. Bailey – “The Greatest Show on Earth”</a:t>
            </a:r>
          </a:p>
          <a:p>
            <a:r>
              <a:rPr lang="en-US" dirty="0" smtClean="0"/>
              <a:t>“Buffalo Bill” and </a:t>
            </a:r>
            <a:r>
              <a:rPr lang="en-US" i="1" dirty="0"/>
              <a:t>Annie </a:t>
            </a:r>
            <a:r>
              <a:rPr lang="en-US" i="1" dirty="0" smtClean="0"/>
              <a:t>Oakley</a:t>
            </a:r>
          </a:p>
          <a:p>
            <a:r>
              <a:rPr lang="en-US" dirty="0" smtClean="0"/>
              <a:t>Baseball emerging as national pastime, if not a national mania</a:t>
            </a:r>
          </a:p>
          <a:p>
            <a:r>
              <a:rPr lang="en-US" dirty="0" smtClean="0"/>
              <a:t>Dr. James Naismith (basketball) - 1891</a:t>
            </a:r>
          </a:p>
          <a:p>
            <a:r>
              <a:rPr lang="en-US" dirty="0" smtClean="0"/>
              <a:t>Walter Camp (football) – “All America” team</a:t>
            </a:r>
          </a:p>
          <a:p>
            <a:pPr lvl="1"/>
            <a:r>
              <a:rPr lang="en-US" dirty="0" smtClean="0"/>
              <a:t>Yale-Princeton game of 1893 drew 50K fans!</a:t>
            </a:r>
          </a:p>
          <a:p>
            <a:pPr marL="285750" lvl="1" indent="-285750"/>
            <a:r>
              <a:rPr lang="en-US" dirty="0" smtClean="0"/>
              <a:t>Pugilism (aka boxing)</a:t>
            </a:r>
          </a:p>
          <a:p>
            <a:pPr marL="285750" lvl="1" indent="-285750"/>
            <a:r>
              <a:rPr lang="en-US" dirty="0" smtClean="0"/>
              <a:t>Croquet – “naughty nineties” for exposing women’s ankles</a:t>
            </a:r>
          </a:p>
          <a:p>
            <a:pPr marL="285750" lvl="1" indent="-285750"/>
            <a:r>
              <a:rPr lang="en-US" dirty="0" smtClean="0"/>
              <a:t>Bicycles – “spinning wheel” offers freedom, not tedium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" y="304800"/>
            <a:ext cx="8632684" cy="623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3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That’s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/>
              <a:t>Subscribe to </a:t>
            </a:r>
            <a:r>
              <a:rPr lang="en-US" sz="3200" dirty="0" smtClean="0"/>
              <a:t>APUSHReview.com</a:t>
            </a:r>
            <a:endParaRPr lang="en-US" sz="3200" dirty="0" smtClean="0"/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Help spread the word!</a:t>
            </a:r>
            <a:endParaRPr lang="en-US" sz="3200" dirty="0"/>
          </a:p>
          <a:p>
            <a:r>
              <a:rPr lang="en-US" dirty="0" smtClean="0"/>
              <a:t>Questions? Comments?</a:t>
            </a:r>
            <a:r>
              <a:rPr lang="en-US" dirty="0"/>
              <a:t> Ideas for videos?</a:t>
            </a:r>
          </a:p>
          <a:p>
            <a:pPr lvl="1"/>
            <a:r>
              <a:rPr lang="en-US" dirty="0" smtClean="0"/>
              <a:t>Email or leave in comments</a:t>
            </a:r>
          </a:p>
        </p:txBody>
      </p:sp>
      <p:pic>
        <p:nvPicPr>
          <p:cNvPr id="2050" name="Picture 2" descr="https://encrypted-tbn3.gstatic.com/images?q=tbn:ANd9GcQU4srufIMtowfuxCSLwo5r_dCsap43j4txkXHVsKWTciascyr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782" y="371917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/>
          <p:cNvSpPr/>
          <p:nvPr/>
        </p:nvSpPr>
        <p:spPr>
          <a:xfrm>
            <a:off x="3581400" y="3962400"/>
            <a:ext cx="2895600" cy="1879119"/>
          </a:xfrm>
          <a:prstGeom prst="wedgeRoundRectCallout">
            <a:avLst>
              <a:gd name="adj1" fmla="val 79645"/>
              <a:gd name="adj2" fmla="val 1140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Subscribing to this channel equals WINNING!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90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Growth of Cities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sky-scraper built in Chicago in 1885 (ten-story bldg.)</a:t>
            </a:r>
          </a:p>
          <a:p>
            <a:pPr lvl="1"/>
            <a:r>
              <a:rPr lang="en-US" dirty="0" smtClean="0"/>
              <a:t>Courtesy of the Bessemer process (Carnegie, Ch. 24)</a:t>
            </a:r>
          </a:p>
          <a:p>
            <a:r>
              <a:rPr lang="en-US" dirty="0" smtClean="0"/>
              <a:t>Aspects of cities</a:t>
            </a:r>
          </a:p>
          <a:p>
            <a:pPr lvl="1"/>
            <a:r>
              <a:rPr lang="en-US" dirty="0" smtClean="0"/>
              <a:t>Electric trolleys</a:t>
            </a:r>
          </a:p>
          <a:p>
            <a:pPr lvl="1"/>
            <a:r>
              <a:rPr lang="en-US" dirty="0" smtClean="0"/>
              <a:t>Residential neighborhoods segregated by race</a:t>
            </a:r>
          </a:p>
          <a:p>
            <a:r>
              <a:rPr lang="en-US" dirty="0" smtClean="0"/>
              <a:t>Industrial jobs drew people from the country</a:t>
            </a:r>
          </a:p>
          <a:p>
            <a:r>
              <a:rPr lang="en-US" dirty="0" smtClean="0"/>
              <a:t>Cities gave women economic opportunity and independence </a:t>
            </a:r>
            <a:endParaRPr lang="en-US" dirty="0"/>
          </a:p>
          <a:p>
            <a:pPr lvl="1"/>
            <a:r>
              <a:rPr lang="en-US" dirty="0" smtClean="0"/>
              <a:t>Social workers, secretaries, stenographers, switchboard operators, etc.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0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48400"/>
          </a:xfrm>
        </p:spPr>
        <p:txBody>
          <a:bodyPr/>
          <a:lstStyle/>
          <a:p>
            <a:r>
              <a:rPr lang="en-US" dirty="0" smtClean="0"/>
              <a:t>Rural “general stores” replaced by Sears and Montgomery Ward mail order catalogues</a:t>
            </a:r>
          </a:p>
          <a:p>
            <a:pPr lvl="1"/>
            <a:r>
              <a:rPr lang="en-US" dirty="0" smtClean="0"/>
              <a:t>What stores are replacing “mom and pop” stores today?</a:t>
            </a:r>
            <a:endParaRPr lang="en-US" dirty="0"/>
          </a:p>
          <a:p>
            <a:r>
              <a:rPr lang="en-US" dirty="0" smtClean="0"/>
              <a:t>Issues in city life</a:t>
            </a:r>
          </a:p>
          <a:p>
            <a:pPr lvl="1"/>
            <a:r>
              <a:rPr lang="en-US" dirty="0" smtClean="0"/>
              <a:t>Waste disposal</a:t>
            </a:r>
          </a:p>
          <a:p>
            <a:pPr lvl="1"/>
            <a:r>
              <a:rPr lang="en-US" dirty="0" smtClean="0"/>
              <a:t>Criminals flourished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ncollected garbage</a:t>
            </a:r>
          </a:p>
          <a:p>
            <a:pPr lvl="1"/>
            <a:r>
              <a:rPr lang="en-US" dirty="0" smtClean="0"/>
              <a:t>Population explosion</a:t>
            </a:r>
          </a:p>
          <a:p>
            <a:pPr lvl="1"/>
            <a:r>
              <a:rPr lang="en-US" dirty="0" smtClean="0"/>
              <a:t>Tenement housing</a:t>
            </a:r>
            <a:br>
              <a:rPr lang="en-US" dirty="0" smtClean="0"/>
            </a:b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F:\3, 3\untitled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524000"/>
            <a:ext cx="6202933" cy="4038600"/>
          </a:xfrm>
          <a:prstGeom prst="rect">
            <a:avLst/>
          </a:prstGeom>
          <a:noFill/>
        </p:spPr>
      </p:pic>
      <p:pic>
        <p:nvPicPr>
          <p:cNvPr id="4" name="Picture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254000"/>
            <a:ext cx="8458200" cy="635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21" dur="1"/>
                                        <p:tgtEl>
                                          <p:spTgt spid="102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New Immigration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>
            <a:normAutofit/>
          </a:bodyPr>
          <a:lstStyle/>
          <a:p>
            <a:r>
              <a:rPr lang="en-US" dirty="0" smtClean="0"/>
              <a:t>Old Immigration: Before 1880 </a:t>
            </a:r>
          </a:p>
          <a:p>
            <a:r>
              <a:rPr lang="en-US" dirty="0" smtClean="0"/>
              <a:t>Mostly British and Western European </a:t>
            </a:r>
          </a:p>
          <a:p>
            <a:r>
              <a:rPr lang="en-US" dirty="0" smtClean="0"/>
              <a:t>Usually Protestant (some German and Irish Catholics)</a:t>
            </a:r>
          </a:p>
          <a:p>
            <a:pPr lvl="1"/>
            <a:r>
              <a:rPr lang="en-US" dirty="0" smtClean="0"/>
              <a:t>High rate of literacy</a:t>
            </a:r>
          </a:p>
          <a:p>
            <a:pPr lvl="1"/>
            <a:r>
              <a:rPr lang="en-US" dirty="0" smtClean="0"/>
              <a:t>Adjusted to American life pretty easily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dirty="0" smtClean="0"/>
              <a:t>New Immigration (1880-1920)</a:t>
            </a:r>
          </a:p>
          <a:p>
            <a:pPr lvl="1"/>
            <a:r>
              <a:rPr lang="en-US" dirty="0" smtClean="0"/>
              <a:t>Southern and Eastern Europe (Italy, Croatia, Greece, etc.)</a:t>
            </a:r>
          </a:p>
          <a:p>
            <a:pPr lvl="1"/>
            <a:r>
              <a:rPr lang="en-US" dirty="0" smtClean="0"/>
              <a:t>Mostly illiterate, poor, and likely to work in cities</a:t>
            </a:r>
          </a:p>
          <a:p>
            <a:r>
              <a:rPr lang="en-US" dirty="0" smtClean="0"/>
              <a:t>Tensions mount between New and Old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206500"/>
            <a:ext cx="8636000" cy="443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for Immigration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Europe’s population increasing at drastic rates, many unemployed people</a:t>
            </a:r>
          </a:p>
          <a:p>
            <a:r>
              <a:rPr lang="en-US" dirty="0" smtClean="0"/>
              <a:t>Why did they move here?</a:t>
            </a:r>
          </a:p>
          <a:p>
            <a:pPr lvl="1"/>
            <a:r>
              <a:rPr lang="en-US" dirty="0" smtClean="0"/>
              <a:t>“American letters”</a:t>
            </a:r>
          </a:p>
          <a:p>
            <a:pPr lvl="1"/>
            <a:r>
              <a:rPr lang="en-US" dirty="0" smtClean="0"/>
              <a:t>No military conscription (draft) here</a:t>
            </a:r>
          </a:p>
          <a:p>
            <a:pPr lvl="1"/>
            <a:r>
              <a:rPr lang="en-US" dirty="0" smtClean="0"/>
              <a:t>Free from institutionalized religious persecution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Birds of Passage</a:t>
            </a:r>
            <a:r>
              <a:rPr lang="en-US" dirty="0" smtClean="0"/>
              <a:t>” – work, send $ back home, and return</a:t>
            </a:r>
            <a:endParaRPr lang="en-US" dirty="0"/>
          </a:p>
          <a:p>
            <a:r>
              <a:rPr lang="en-US" dirty="0" smtClean="0"/>
              <a:t>Many Jews were forced to leave</a:t>
            </a:r>
          </a:p>
          <a:p>
            <a:pPr lvl="1"/>
            <a:r>
              <a:rPr lang="en-US" dirty="0" smtClean="0"/>
              <a:t>Tailors and shopkeepers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6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286"/>
            <a:ext cx="7467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Reactions to the New Immigration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638800"/>
          </a:xfrm>
        </p:spPr>
        <p:txBody>
          <a:bodyPr>
            <a:normAutofit/>
          </a:bodyPr>
          <a:lstStyle/>
          <a:p>
            <a:r>
              <a:rPr lang="en-US" dirty="0" smtClean="0"/>
              <a:t>Mostly ignored, except by political bosses.</a:t>
            </a:r>
          </a:p>
          <a:p>
            <a:pPr lvl="1"/>
            <a:r>
              <a:rPr lang="en-US" dirty="0" smtClean="0"/>
              <a:t>Rewarded with jobs</a:t>
            </a:r>
          </a:p>
          <a:p>
            <a:pPr lvl="1"/>
            <a:r>
              <a:rPr lang="en-US" dirty="0" smtClean="0"/>
              <a:t>Tammany Hall</a:t>
            </a:r>
          </a:p>
          <a:p>
            <a:r>
              <a:rPr lang="en-US" b="1" u="sng" dirty="0"/>
              <a:t>Social Crusaders attempted to improve the "shame of the cities"</a:t>
            </a:r>
          </a:p>
          <a:p>
            <a:r>
              <a:rPr lang="en-US" dirty="0" smtClean="0"/>
              <a:t>Walter Rauschenbusch and Washington Gladden</a:t>
            </a:r>
          </a:p>
          <a:p>
            <a:pPr lvl="1"/>
            <a:r>
              <a:rPr lang="en-US" dirty="0" smtClean="0"/>
              <a:t>Insisted that churches tackle social issues</a:t>
            </a:r>
            <a:endParaRPr lang="en-US" dirty="0"/>
          </a:p>
          <a:p>
            <a:r>
              <a:rPr lang="en-US" dirty="0" smtClean="0"/>
              <a:t>Jane Addams</a:t>
            </a:r>
          </a:p>
          <a:p>
            <a:pPr lvl="1"/>
            <a:r>
              <a:rPr lang="en-US" b="1" i="1" u="sng" dirty="0" smtClean="0"/>
              <a:t>**Hull House** </a:t>
            </a:r>
            <a:r>
              <a:rPr lang="en-US" dirty="0" smtClean="0"/>
              <a:t>(Settlement House)</a:t>
            </a:r>
            <a:endParaRPr lang="en-US" dirty="0"/>
          </a:p>
          <a:p>
            <a:r>
              <a:rPr lang="en-US" dirty="0" smtClean="0"/>
              <a:t>1893: Illinois passes anti-sweatshop law</a:t>
            </a:r>
          </a:p>
          <a:p>
            <a:pPr lvl="1"/>
            <a:r>
              <a:rPr lang="en-US" dirty="0" smtClean="0"/>
              <a:t>Most working women were single. Why?</a:t>
            </a:r>
          </a:p>
          <a:p>
            <a:pPr lvl="1"/>
            <a:r>
              <a:rPr lang="en-US" dirty="0"/>
              <a:t>Employment for working women and wives was </a:t>
            </a:r>
            <a:r>
              <a:rPr lang="en-US" dirty="0" smtClean="0"/>
              <a:t>taboo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607786"/>
            <a:ext cx="7162800" cy="583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4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51" dur="1"/>
                                        <p:tgtEl>
                                          <p:spTgt spid="205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7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2" dur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6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5" dur="1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Nativism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6172200"/>
          </a:xfrm>
        </p:spPr>
        <p:txBody>
          <a:bodyPr>
            <a:normAutofit/>
          </a:bodyPr>
          <a:lstStyle/>
          <a:p>
            <a:r>
              <a:rPr lang="en-US" dirty="0" smtClean="0"/>
              <a:t>Most New immigrants came for same reasons as Old; to escape poverty</a:t>
            </a:r>
          </a:p>
          <a:p>
            <a:r>
              <a:rPr lang="en-US" dirty="0" smtClean="0"/>
              <a:t>More concerns about New immigrants:</a:t>
            </a:r>
          </a:p>
          <a:p>
            <a:pPr lvl="1"/>
            <a:r>
              <a:rPr lang="en-US" dirty="0" smtClean="0"/>
              <a:t>High birthrate</a:t>
            </a:r>
          </a:p>
          <a:p>
            <a:pPr lvl="1"/>
            <a:r>
              <a:rPr lang="en-US" dirty="0" smtClean="0"/>
              <a:t>Anglo-Saxons could be outvoted and outnumbered</a:t>
            </a:r>
          </a:p>
          <a:p>
            <a:pPr lvl="1"/>
            <a:r>
              <a:rPr lang="en-US" dirty="0" smtClean="0"/>
              <a:t>Radical ideas such as socialism, communism, anarchism, etc. </a:t>
            </a:r>
            <a:endParaRPr lang="en-US" dirty="0"/>
          </a:p>
          <a:p>
            <a:r>
              <a:rPr lang="en-US" dirty="0" smtClean="0"/>
              <a:t>Just like Know-Nothings, anti-foreign groups emerge</a:t>
            </a:r>
          </a:p>
          <a:p>
            <a:pPr lvl="1"/>
            <a:r>
              <a:rPr lang="en-US" dirty="0" smtClean="0"/>
              <a:t>American Protective Association (APA) – urged voting against Catholics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0727" y="387927"/>
            <a:ext cx="417195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838200"/>
          </a:xfrm>
        </p:spPr>
        <p:txBody>
          <a:bodyPr/>
          <a:lstStyle/>
          <a:p>
            <a:r>
              <a:rPr lang="en-US" dirty="0" smtClean="0"/>
              <a:t>More Immigration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724400"/>
          </a:xfrm>
        </p:spPr>
        <p:txBody>
          <a:bodyPr/>
          <a:lstStyle/>
          <a:p>
            <a:r>
              <a:rPr lang="en-US" dirty="0" smtClean="0"/>
              <a:t>New immigrants were used as strikebreakers </a:t>
            </a:r>
          </a:p>
          <a:p>
            <a:r>
              <a:rPr lang="en-US" dirty="0" smtClean="0"/>
              <a:t>Immigrants were hard to unionize (language)</a:t>
            </a:r>
          </a:p>
          <a:p>
            <a:r>
              <a:rPr lang="en-US" dirty="0" smtClean="0"/>
              <a:t>1882: Chinese Exclusion Act (Chinese not part of </a:t>
            </a:r>
            <a:r>
              <a:rPr lang="en-US" dirty="0"/>
              <a:t>N</a:t>
            </a:r>
            <a:r>
              <a:rPr lang="en-US" dirty="0" smtClean="0"/>
              <a:t>ew immigration)</a:t>
            </a:r>
          </a:p>
          <a:p>
            <a:r>
              <a:rPr lang="en-US" dirty="0" smtClean="0"/>
              <a:t>Literacy tests were proposed for immigration, but not enacted until 1917.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219200"/>
            <a:ext cx="86360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58" y="1340939"/>
            <a:ext cx="8632684" cy="41761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58" y="274046"/>
            <a:ext cx="8632684" cy="6309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658" y="712996"/>
            <a:ext cx="8632684" cy="5432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Social Gospel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791200"/>
          </a:xfrm>
        </p:spPr>
        <p:txBody>
          <a:bodyPr/>
          <a:lstStyle/>
          <a:p>
            <a:r>
              <a:rPr lang="en-US" b="1" i="1" u="sng" dirty="0" smtClean="0"/>
              <a:t>Social Gospel:</a:t>
            </a:r>
          </a:p>
          <a:p>
            <a:pPr lvl="1"/>
            <a:r>
              <a:rPr lang="en-US" dirty="0" smtClean="0"/>
              <a:t>Church movement to improve conditions affecting society </a:t>
            </a:r>
          </a:p>
          <a:p>
            <a:r>
              <a:rPr lang="en-US" dirty="0" smtClean="0"/>
              <a:t>YMCA YWCA were formed by churches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2438400"/>
            <a:ext cx="4419600" cy="4245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902</TotalTime>
  <Words>1074</Words>
  <Application>Microsoft Office PowerPoint</Application>
  <PresentationFormat>On-screen Show (4:3)</PresentationFormat>
  <Paragraphs>173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Constantia</vt:lpstr>
      <vt:lpstr>Wingdings 2</vt:lpstr>
      <vt:lpstr>Flow</vt:lpstr>
      <vt:lpstr>Chapter 25</vt:lpstr>
      <vt:lpstr>The Growth of Cities</vt:lpstr>
      <vt:lpstr>PowerPoint Presentation</vt:lpstr>
      <vt:lpstr>The New Immigration</vt:lpstr>
      <vt:lpstr>Reasons for Immigration</vt:lpstr>
      <vt:lpstr>Reactions to the New Immigration</vt:lpstr>
      <vt:lpstr>Examples of Nativism</vt:lpstr>
      <vt:lpstr>More Immigration stuff</vt:lpstr>
      <vt:lpstr>The Social Gospel</vt:lpstr>
      <vt:lpstr>The Lust for Learning</vt:lpstr>
      <vt:lpstr>Key African Americans</vt:lpstr>
      <vt:lpstr>Development of New Schools</vt:lpstr>
      <vt:lpstr>The Role of the Press</vt:lpstr>
      <vt:lpstr>Key Books and Authors to Know</vt:lpstr>
      <vt:lpstr>Literary Landmarks</vt:lpstr>
      <vt:lpstr>Artistic Triumphs</vt:lpstr>
      <vt:lpstr>Families, Women, &amp; Reform</vt:lpstr>
      <vt:lpstr>The Business of Amusement</vt:lpstr>
      <vt:lpstr>That’s it!</vt:lpstr>
    </vt:vector>
  </TitlesOfParts>
  <Company>Acer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25</dc:title>
  <dc:creator>Valued Acer Customer</dc:creator>
  <cp:lastModifiedBy>Ashley E Cirbo</cp:lastModifiedBy>
  <cp:revision>33</cp:revision>
  <dcterms:created xsi:type="dcterms:W3CDTF">2011-03-03T00:12:47Z</dcterms:created>
  <dcterms:modified xsi:type="dcterms:W3CDTF">2016-01-15T02:30:54Z</dcterms:modified>
</cp:coreProperties>
</file>

<file path=docProps/thumbnail.jpeg>
</file>